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0" r:id="rId18"/>
    <p:sldId id="261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79" y="4187749"/>
            <a:ext cx="20319242" cy="370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ed-stripped-bottom.png" descr="red-stripped-bottom.png"/>
          <p:cNvPicPr>
            <a:picLocks noChangeAspect="1"/>
          </p:cNvPicPr>
          <p:nvPr/>
        </p:nvPicPr>
        <p:blipFill>
          <a:blip r:embed="rId4"/>
          <a:srcRect t="54070" b="16191"/>
          <a:stretch>
            <a:fillRect/>
          </a:stretch>
        </p:blipFill>
        <p:spPr>
          <a:xfrm>
            <a:off x="-1" y="12008018"/>
            <a:ext cx="24384001" cy="177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52769-F532-40EC-5268-49627EC49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587C7F58-B9D7-26F8-BBD7-2176B3A6D4CC}"/>
              </a:ext>
            </a:extLst>
          </p:cNvPr>
          <p:cNvSpPr txBox="1"/>
          <p:nvPr/>
        </p:nvSpPr>
        <p:spPr>
          <a:xfrm>
            <a:off x="2043462" y="1014322"/>
            <a:ext cx="19604426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Turning Clients Into Raving Fans:</a:t>
            </a:r>
          </a:p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Long-Term Loyalty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BDFA29BF-12FD-3D57-DC19-11FB2E33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FA091516-19F4-5D9B-EF9F-D01ABDB6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292B7B49-2F9B-AA25-32DA-4160FDAB9F96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7700904F-D35F-849F-CEF8-4B3C4DB0B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1FB7E-DDF5-F93A-AD9F-03F14C0CD601}"/>
              </a:ext>
            </a:extLst>
          </p:cNvPr>
          <p:cNvSpPr txBox="1"/>
          <p:nvPr/>
        </p:nvSpPr>
        <p:spPr>
          <a:xfrm>
            <a:off x="1748747" y="3582610"/>
            <a:ext cx="20193855" cy="6247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000" dirty="0"/>
              <a:t>Develop referral incentives to encourage satisfied clients to recommend your services to their friends and colleagues.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000" dirty="0"/>
              <a:t>Maintain personalized communication with clients through email, phone calls, and personalized notes to show appreciation and nurture relationships.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000" dirty="0"/>
              <a:t>Regularly collect and analyze customer feedback to identify areas for improvement and enhance your services to meet client needs.</a:t>
            </a:r>
          </a:p>
        </p:txBody>
      </p:sp>
    </p:spTree>
    <p:extLst>
      <p:ext uri="{BB962C8B-B14F-4D97-AF65-F5344CB8AC3E}">
        <p14:creationId xmlns:p14="http://schemas.microsoft.com/office/powerpoint/2010/main" val="7505876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16F8A-5E1C-B152-0E36-DD5DE87D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CDBE478C-20F6-32B0-A5C6-66C7EE277BE1}"/>
              </a:ext>
            </a:extLst>
          </p:cNvPr>
          <p:cNvSpPr txBox="1"/>
          <p:nvPr/>
        </p:nvSpPr>
        <p:spPr>
          <a:xfrm>
            <a:off x="2043462" y="1014322"/>
            <a:ext cx="19604426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 as Brand Champions:</a:t>
            </a:r>
          </a:p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Brand Ambassadors 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2F8C717C-AC7B-EE49-27A2-C3AA2A02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CEFF87B1-B13A-D9AA-B3E5-E6ADCFD7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350787EE-80CE-DB89-6052-8F09E973743A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87EB2BE6-FFC0-7999-75C9-B129F56D5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BECD44-5977-2665-6223-390F84416605}"/>
              </a:ext>
            </a:extLst>
          </p:cNvPr>
          <p:cNvSpPr txBox="1"/>
          <p:nvPr/>
        </p:nvSpPr>
        <p:spPr>
          <a:xfrm>
            <a:off x="1748747" y="3638593"/>
            <a:ext cx="20193855" cy="6771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Empower your employees to make decisions and take initiative to deliver exceptional customer service that reflects your brand’s values.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Provide ongoing training and development opportunities to ensure your staff is knowledgeable, skilled, and equipped to represent your brand effectively.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Implement a system for recognizing and rewarding employees who consistently go above and beyond to deliver outstanding service and uphold brand standards.</a:t>
            </a:r>
          </a:p>
        </p:txBody>
      </p:sp>
    </p:spTree>
    <p:extLst>
      <p:ext uri="{BB962C8B-B14F-4D97-AF65-F5344CB8AC3E}">
        <p14:creationId xmlns:p14="http://schemas.microsoft.com/office/powerpoint/2010/main" val="16199250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E6FCE-90A8-3E85-E4D2-C6C341F10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85722013-FD89-AB4B-897B-9CD41989A574}"/>
              </a:ext>
            </a:extLst>
          </p:cNvPr>
          <p:cNvSpPr txBox="1"/>
          <p:nvPr/>
        </p:nvSpPr>
        <p:spPr>
          <a:xfrm>
            <a:off x="1748747" y="1084658"/>
            <a:ext cx="1960442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Trends &amp; Tech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7340FC51-D1DB-480F-5694-C69E643C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B606AF3E-EEB5-78E9-8965-7BA7DC9CA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FA61D074-C2EC-5788-F1B6-23C758579EDC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BC74170D-9BC6-573A-C7BE-D2B05903E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35D41-25D5-7E6F-61CA-832AEC184D8B}"/>
              </a:ext>
            </a:extLst>
          </p:cNvPr>
          <p:cNvSpPr txBox="1"/>
          <p:nvPr/>
        </p:nvSpPr>
        <p:spPr>
          <a:xfrm>
            <a:off x="1748747" y="2730697"/>
            <a:ext cx="21411785" cy="7663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Adopt sustainable and eco-friendly practices, such as offering hybrid or electric vehicles, to appeal to environmentally conscious clients. </a:t>
            </a:r>
          </a:p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Provide personalized in-vehicle experiences, such as customized entertainment systems and curated amenities, to cater to individual preferences. </a:t>
            </a:r>
          </a:p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Explore the integration of AI and automation to enhance efficiency, personalize services, and optimize the customer journey. </a:t>
            </a:r>
          </a:p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Prioritize passenger wellness and comfort by offering features like ergonomic seating, air purification systems, and curated in-vehicle experiences.</a:t>
            </a:r>
          </a:p>
        </p:txBody>
      </p:sp>
    </p:spTree>
    <p:extLst>
      <p:ext uri="{BB962C8B-B14F-4D97-AF65-F5344CB8AC3E}">
        <p14:creationId xmlns:p14="http://schemas.microsoft.com/office/powerpoint/2010/main" val="18260231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5A6D9-7BC3-0F33-0B07-2A5F770A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5ECB210F-53DE-7DA8-FA7B-8DD57DE2E9E9}"/>
              </a:ext>
            </a:extLst>
          </p:cNvPr>
          <p:cNvSpPr txBox="1"/>
          <p:nvPr/>
        </p:nvSpPr>
        <p:spPr>
          <a:xfrm>
            <a:off x="6814429" y="5045751"/>
            <a:ext cx="10755141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 Time</a:t>
            </a:r>
            <a:endParaRPr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CBCF53DB-FC65-4B74-B102-A672B7A3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9DB636DF-716A-5D5C-5D1D-088A993A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143E791E-2311-1A68-D194-41A97D09D9AB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9E3FEADB-CB18-A90F-0F58-26F830CC2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73217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1554940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82" name="CDNLA-Shop-App-survey.png" descr="CDNLA-Shop-App-survey.png"/>
          <p:cNvPicPr>
            <a:picLocks noChangeAspect="1"/>
          </p:cNvPicPr>
          <p:nvPr/>
        </p:nvPicPr>
        <p:blipFill>
          <a:blip r:embed="rId3"/>
          <a:srcRect b="3411"/>
          <a:stretch>
            <a:fillRect/>
          </a:stretch>
        </p:blipFill>
        <p:spPr>
          <a:xfrm>
            <a:off x="8308718" y="116279"/>
            <a:ext cx="19510796" cy="1256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OS-icon-cd-nla-shows-1024x1024.png" descr="IOS-icon-cd-nla-shows-1024x10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565" y="8884033"/>
            <a:ext cx="2501561" cy="250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024 Fall Show Education Survey QR Code.pdf" descr="2024 Fall Show Education Survey QR Cod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09" y="5523187"/>
            <a:ext cx="5224266" cy="5224266"/>
          </a:xfrm>
          <a:prstGeom prst="rect">
            <a:avLst/>
          </a:prstGeom>
          <a:ln w="63500">
            <a:solidFill>
              <a:srgbClr val="D5D5D5"/>
            </a:solidFill>
            <a:miter lim="400000"/>
          </a:ln>
        </p:spPr>
      </p:pic>
      <p:sp>
        <p:nvSpPr>
          <p:cNvPr id="185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173D6D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Survey</a:t>
            </a:r>
          </a:p>
        </p:txBody>
      </p:sp>
      <p:pic>
        <p:nvPicPr>
          <p:cNvPr id="186" name="starry-background_short.jpg" descr="starry-background_short.jpg"/>
          <p:cNvPicPr>
            <a:picLocks noChangeAspect="1"/>
          </p:cNvPicPr>
          <p:nvPr/>
        </p:nvPicPr>
        <p:blipFill>
          <a:blip r:embed="rId6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88" name="Buffalo-Limo-Logo-17-logo-tag-BW.png" descr="Buffalo-Limo-Logo-17-logo-tag-BW.png"/>
          <p:cNvPicPr>
            <a:picLocks noChangeAspect="1"/>
          </p:cNvPicPr>
          <p:nvPr/>
        </p:nvPicPr>
        <p:blipFill>
          <a:blip r:embed="rId7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0" name="02 LA-Stacked_Logo-Dark1.png" descr="02 LA-Stacked_Logo-Dark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8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"/>
          <p:cNvSpPr txBox="1"/>
          <p:nvPr/>
        </p:nvSpPr>
        <p:spPr>
          <a:xfrm>
            <a:off x="1979393" y="7047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 dirty="0"/>
          </a:p>
          <a:p>
            <a:pPr defTabSz="914400">
              <a:defRPr sz="10000" b="1" i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Us!</a:t>
            </a:r>
          </a:p>
        </p:txBody>
      </p:sp>
      <p:pic>
        <p:nvPicPr>
          <p:cNvPr id="194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25" y="3267445"/>
            <a:ext cx="17129550" cy="311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tarry-background_short.jpg" descr="starry-background_short.jpg"/>
          <p:cNvPicPr>
            <a:picLocks noChangeAspect="1"/>
          </p:cNvPicPr>
          <p:nvPr/>
        </p:nvPicPr>
        <p:blipFill>
          <a:blip r:embed="rId4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97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9" name="02 LA-Stacked_Logo-Dark1.png" descr="02 LA-Stacked_Logo-Dark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"/>
          <p:cNvSpPr txBox="1"/>
          <p:nvPr/>
        </p:nvSpPr>
        <p:spPr>
          <a:xfrm>
            <a:off x="1612564" y="2505372"/>
            <a:ext cx="21158791" cy="4708977"/>
          </a:xfrm>
          <a:prstGeom prst="rect">
            <a:avLst/>
          </a:prstGeom>
          <a:ln w="381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Luxury on Wheels: Building a Premium Brand &amp; Cultivating Loyal Customers</a:t>
            </a:r>
          </a:p>
        </p:txBody>
      </p:sp>
      <p:sp>
        <p:nvSpPr>
          <p:cNvPr id="156" name="TextBox 2"/>
          <p:cNvSpPr txBox="1"/>
          <p:nvPr/>
        </p:nvSpPr>
        <p:spPr>
          <a:xfrm>
            <a:off x="1765004" y="9179504"/>
            <a:ext cx="4976038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3600" dirty="0"/>
              <a:t>Robyn Goldenberg</a:t>
            </a:r>
            <a:endParaRPr sz="3600" dirty="0"/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3600" dirty="0"/>
              <a:t>Strategy Leaders</a:t>
            </a:r>
            <a:endParaRPr sz="3600" dirty="0"/>
          </a:p>
        </p:txBody>
      </p:sp>
      <p:pic>
        <p:nvPicPr>
          <p:cNvPr id="157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09" y="12018522"/>
            <a:ext cx="7589302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60" name="Buffalo-Limo-Logo-17-logo-tag-BW.png" descr="Buffalo-Limo-Logo-17-logo-tag-BW.png"/>
          <p:cNvPicPr>
            <a:picLocks noChangeAspect="1"/>
          </p:cNvPicPr>
          <p:nvPr/>
        </p:nvPicPr>
        <p:blipFill>
          <a:blip r:embed="rId4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2" name="02 LA-Stacked_Logo-Dark1.png" descr="02 LA-Stacked_Logo-Dark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72A69-44D5-A3EF-BCE0-6DAE18EFFC75}"/>
              </a:ext>
            </a:extLst>
          </p:cNvPr>
          <p:cNvSpPr txBox="1"/>
          <p:nvPr/>
        </p:nvSpPr>
        <p:spPr>
          <a:xfrm>
            <a:off x="12876029" y="9117946"/>
            <a:ext cx="476870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000" dirty="0"/>
              <a:t>Kelly Devlin</a:t>
            </a: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000" dirty="0"/>
              <a:t>Premier of Dallas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D9A50-14DA-6018-E9BF-F8EF096EE25C}"/>
              </a:ext>
            </a:extLst>
          </p:cNvPr>
          <p:cNvSpPr txBox="1"/>
          <p:nvPr/>
        </p:nvSpPr>
        <p:spPr>
          <a:xfrm>
            <a:off x="17644730" y="9179504"/>
            <a:ext cx="527906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3600" dirty="0"/>
              <a:t>Cody Belanger</a:t>
            </a: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3600" dirty="0"/>
              <a:t>Sky Coach + Limo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9BDE-351C-BB7B-320C-AAF5E4530D70}"/>
              </a:ext>
            </a:extLst>
          </p:cNvPr>
          <p:cNvSpPr txBox="1"/>
          <p:nvPr/>
        </p:nvSpPr>
        <p:spPr>
          <a:xfrm>
            <a:off x="6632946" y="9179504"/>
            <a:ext cx="634940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3600" dirty="0"/>
              <a:t>Briana </a:t>
            </a:r>
            <a:r>
              <a:rPr lang="en-US" sz="3600" dirty="0" err="1"/>
              <a:t>Candeub</a:t>
            </a:r>
            <a:endParaRPr lang="en-US" sz="3600" dirty="0"/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3600" dirty="0"/>
              <a:t>Park Avenue Worldwide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9F6BA07-8AE7-8DC0-2381-E73A21121817}"/>
              </a:ext>
            </a:extLst>
          </p:cNvPr>
          <p:cNvSpPr txBox="1"/>
          <p:nvPr/>
        </p:nvSpPr>
        <p:spPr>
          <a:xfrm>
            <a:off x="868663" y="8349158"/>
            <a:ext cx="497603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3600" dirty="0"/>
              <a:t>Speakers: 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B2322E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Sponsors</a:t>
            </a:r>
          </a:p>
        </p:txBody>
      </p:sp>
      <p:sp>
        <p:nvSpPr>
          <p:cNvPr id="166" name="Gold Sponsors"/>
          <p:cNvSpPr txBox="1"/>
          <p:nvPr/>
        </p:nvSpPr>
        <p:spPr>
          <a:xfrm>
            <a:off x="4061097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7" name="LimoAnywhere-stacked-Logo-Dark1.jpg" descr="LimoAnywhere-stacked-Logo-Dar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1649" y="7239996"/>
            <a:ext cx="5387893" cy="3579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>
            <a:off x="14897490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 flipH="1">
            <a:off x="-32738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ld Sponsors"/>
          <p:cNvSpPr txBox="1"/>
          <p:nvPr/>
        </p:nvSpPr>
        <p:spPr>
          <a:xfrm>
            <a:off x="13193949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Sponsors</a:t>
            </a:r>
          </a:p>
        </p:txBody>
      </p:sp>
      <p:pic>
        <p:nvPicPr>
          <p:cNvPr id="171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14064502" y="6845051"/>
            <a:ext cx="5387892" cy="436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5343A-4C52-F741-B9A3-F9D25240E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D4F46BC3-1E57-298E-A16F-1B4BCE8405C8}"/>
              </a:ext>
            </a:extLst>
          </p:cNvPr>
          <p:cNvSpPr txBox="1"/>
          <p:nvPr/>
        </p:nvSpPr>
        <p:spPr>
          <a:xfrm>
            <a:off x="2043462" y="1275576"/>
            <a:ext cx="15760831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Your Luxury Brand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515B7CC1-40D8-E533-D4FB-0D0B3A79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A64C4C2A-E24F-8B25-B770-34F4D3F1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448E40F1-ABE3-15F8-436C-089F655D9655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544BE33A-448F-53EA-4650-51CB652E8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719084-5A8A-9236-EED1-95BE30D10587}"/>
              </a:ext>
            </a:extLst>
          </p:cNvPr>
          <p:cNvSpPr txBox="1"/>
          <p:nvPr/>
        </p:nvSpPr>
        <p:spPr>
          <a:xfrm>
            <a:off x="2043462" y="2979897"/>
            <a:ext cx="20193855" cy="7478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Provide an elevated customer experience that goes above and beyond basic transportation.</a:t>
            </a:r>
          </a:p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endParaRPr lang="en-US" sz="4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Offer exclusive services and amenities to cater to discerning clientele.</a:t>
            </a:r>
          </a:p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endParaRPr lang="en-US" sz="4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Impeccable vehicles and highly professional chauffeurs are essential components of a luxury brand.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4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A strong brand identity and a stellar reputation are crucial for establishing a luxury brand in the limo industry.</a:t>
            </a:r>
          </a:p>
        </p:txBody>
      </p:sp>
    </p:spTree>
    <p:extLst>
      <p:ext uri="{BB962C8B-B14F-4D97-AF65-F5344CB8AC3E}">
        <p14:creationId xmlns:p14="http://schemas.microsoft.com/office/powerpoint/2010/main" val="15948692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701A-A5F5-D7DA-D7F6-C4EAA849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85334756-06B3-0061-EFC2-64763D6E95DA}"/>
              </a:ext>
            </a:extLst>
          </p:cNvPr>
          <p:cNvSpPr txBox="1"/>
          <p:nvPr/>
        </p:nvSpPr>
        <p:spPr>
          <a:xfrm>
            <a:off x="2043462" y="1014322"/>
            <a:ext cx="1960442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Out from the Competition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75BBFADD-57DB-29B2-2922-8E83C10F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7458D106-1040-F93E-69AF-5FB17AAF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4BF75C75-1BE6-79E7-EF63-C8F6AD870E4A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B577ABE5-C7AF-4BE3-01C7-543CBF385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E448B4-3D14-944A-63B2-35C6D684CE5C}"/>
              </a:ext>
            </a:extLst>
          </p:cNvPr>
          <p:cNvSpPr txBox="1"/>
          <p:nvPr/>
        </p:nvSpPr>
        <p:spPr>
          <a:xfrm>
            <a:off x="2095072" y="2590024"/>
            <a:ext cx="20193855" cy="7879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Identify your niche market, whether it's corporate clients, weddings, or special events, to tailor your services and branding.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46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Craft a unique brand story and messaging that resonates with your target audience and communicates your values.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46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Develop a strong visual identity that reflects your brand's personality, including a memorable logo, color palette, and font choices.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46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Clearly communicate your value proposition to potential clients, highlighting what sets your luxury services apart.</a:t>
            </a:r>
          </a:p>
        </p:txBody>
      </p:sp>
    </p:spTree>
    <p:extLst>
      <p:ext uri="{BB962C8B-B14F-4D97-AF65-F5344CB8AC3E}">
        <p14:creationId xmlns:p14="http://schemas.microsoft.com/office/powerpoint/2010/main" val="27034130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6D10-6DFD-AE1C-9126-0032C4D4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DEF0168F-0832-396E-BB69-4BE448EAD3A3}"/>
              </a:ext>
            </a:extLst>
          </p:cNvPr>
          <p:cNvSpPr txBox="1"/>
          <p:nvPr/>
        </p:nvSpPr>
        <p:spPr>
          <a:xfrm>
            <a:off x="2043461" y="1518713"/>
            <a:ext cx="1960442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Credibility and Trust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FCD8A5E4-D920-B040-F8E2-8DCA78F6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F0E48009-22A9-3DBA-2CF3-37AA686D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18A560E8-E4F1-6816-4125-F4EABF71B6F9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CE54CEC6-53B1-F988-FC0D-9A81E955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20156-6DD9-E573-8208-2835436EE55F}"/>
              </a:ext>
            </a:extLst>
          </p:cNvPr>
          <p:cNvSpPr txBox="1"/>
          <p:nvPr/>
        </p:nvSpPr>
        <p:spPr>
          <a:xfrm>
            <a:off x="1748746" y="3319667"/>
            <a:ext cx="20193855" cy="5293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Encourage satisfied clients to leave positive reviews on platforms like Google My Business and Yelp.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Respond to all online reviews promptly and professionally, demonstrating your commitment to customer satisfaction.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Actively monitor your online reputation to address any negative feedback and maintain a positive brand image.</a:t>
            </a:r>
          </a:p>
        </p:txBody>
      </p:sp>
    </p:spTree>
    <p:extLst>
      <p:ext uri="{BB962C8B-B14F-4D97-AF65-F5344CB8AC3E}">
        <p14:creationId xmlns:p14="http://schemas.microsoft.com/office/powerpoint/2010/main" val="27983176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C803B-ADFA-8319-1260-674C11FA9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C654FC9A-E840-7E65-52F7-4101F633BC28}"/>
              </a:ext>
            </a:extLst>
          </p:cNvPr>
          <p:cNvSpPr txBox="1"/>
          <p:nvPr/>
        </p:nvSpPr>
        <p:spPr>
          <a:xfrm>
            <a:off x="2043462" y="939678"/>
            <a:ext cx="1960442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Exceeding Expectations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88F62883-680D-A508-9EC7-089CF760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BAEBDA30-36C2-3690-AE15-EB9C70958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5D5926CC-E89E-4465-A4B4-A0EDBEE2EF19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4028CFF0-5CDE-5DD9-FB76-A934CAAC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8A935-5C00-F794-9424-D268DF49AC17}"/>
              </a:ext>
            </a:extLst>
          </p:cNvPr>
          <p:cNvSpPr txBox="1"/>
          <p:nvPr/>
        </p:nvSpPr>
        <p:spPr>
          <a:xfrm>
            <a:off x="1804731" y="2526180"/>
            <a:ext cx="20193855" cy="8402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Ensure your fleet consists of impeccable, late-model vehicles that are meticulously maintained and equipped with modern amenities.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Hire and train chauffeurs to provide professional, courteous, and discreet service with attention to detail.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Offer personalized touches, such as customized itineraries, preferred beverages, and in-vehicle entertainment, to enhance the customer experience.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Implement a seamless booking and communication process, providing prompt responses and clear confirmations to clients.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Proactively anticipate and address potential issues, going above and beyond to exceed customer expectations and create a memorable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29337832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AF94-A2A7-38EE-046B-D209528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E8505DF6-3FB7-701A-6561-BDEF9D012D96}"/>
              </a:ext>
            </a:extLst>
          </p:cNvPr>
          <p:cNvSpPr txBox="1"/>
          <p:nvPr/>
        </p:nvSpPr>
        <p:spPr>
          <a:xfrm>
            <a:off x="1820022" y="1288588"/>
            <a:ext cx="1960442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Premium Customers Online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43141CA5-EC87-FAB9-2D59-79D976FF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74388EF5-CC76-562D-03F5-9003B60B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32123FCF-BC3E-7B0B-82F8-33709CE9DEA7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7E2CE65D-BD34-3884-695F-EBA5D8A4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DEA03-B966-3675-19BF-4FFFD93494F5}"/>
              </a:ext>
            </a:extLst>
          </p:cNvPr>
          <p:cNvSpPr txBox="1"/>
          <p:nvPr/>
        </p:nvSpPr>
        <p:spPr>
          <a:xfrm>
            <a:off x="1748747" y="2826808"/>
            <a:ext cx="20193855" cy="7155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Utilize high-quality photos and videos to showcase your luxurious vehicles, amenities, and the experiences you offer.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Share client testimonials and success stories to build credibility and demonstrate the value of your services.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Run targeted social media advertising campaigns to reach affluent individuals and those interested in luxury experiences. </a:t>
            </a:r>
          </a:p>
          <a:p>
            <a:pPr marL="406400" indent="-406400" algn="l" defTabSz="914400">
              <a:spcBef>
                <a:spcPts val="30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/>
              <a:t>Actively engage with your followers by responding to comments, messages, and reviews to foster relationships and build community.</a:t>
            </a:r>
          </a:p>
        </p:txBody>
      </p:sp>
    </p:spTree>
    <p:extLst>
      <p:ext uri="{BB962C8B-B14F-4D97-AF65-F5344CB8AC3E}">
        <p14:creationId xmlns:p14="http://schemas.microsoft.com/office/powerpoint/2010/main" val="17182005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4010-46F3-6103-8E22-26919241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55DE8280-10C8-8519-2B37-5C7F9F2F35C2}"/>
              </a:ext>
            </a:extLst>
          </p:cNvPr>
          <p:cNvSpPr txBox="1"/>
          <p:nvPr/>
        </p:nvSpPr>
        <p:spPr>
          <a:xfrm>
            <a:off x="2024801" y="883695"/>
            <a:ext cx="1960442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Reaching Your Ideal Clients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D58A3F69-ADBD-7FDE-1632-21D7C409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A6A015E0-50BC-BDD6-1572-0F54D649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80CE4E1F-98F2-AA5E-7A9B-41EFDC4EDD65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E24BF74A-B89A-95E2-3B64-E9331C8F3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F3A36-6730-4843-051B-AFD6A0878484}"/>
              </a:ext>
            </a:extLst>
          </p:cNvPr>
          <p:cNvSpPr txBox="1"/>
          <p:nvPr/>
        </p:nvSpPr>
        <p:spPr>
          <a:xfrm>
            <a:off x="1748747" y="2338567"/>
            <a:ext cx="21411785" cy="8402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Optimize your website and online content for search engines (SEO) to ensure potential clients can easily find you online. </a:t>
            </a:r>
          </a:p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Utilize pay-per-click (PPC) advertising to target specific keywords and demographics, driving traffic to your website. </a:t>
            </a:r>
          </a:p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Develop an email marketing strategy to nurture leads, share promotions, and stay top-of-mind with potential clients. </a:t>
            </a:r>
          </a:p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Create valuable content, such as blog posts, articles, and videos, that showcase your expertise and attract high-end clients. </a:t>
            </a:r>
          </a:p>
          <a:p>
            <a:pPr marL="406400" indent="-406400" algn="l" defTabSz="914400">
              <a:spcBef>
                <a:spcPts val="2400"/>
              </a:spcBef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Explore partnerships with complementary luxury brands and influencers to expand your reach and tap into new markets.</a:t>
            </a:r>
          </a:p>
        </p:txBody>
      </p:sp>
    </p:spTree>
    <p:extLst>
      <p:ext uri="{BB962C8B-B14F-4D97-AF65-F5344CB8AC3E}">
        <p14:creationId xmlns:p14="http://schemas.microsoft.com/office/powerpoint/2010/main" val="28584790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Props1.xml><?xml version="1.0" encoding="utf-8"?>
<ds:datastoreItem xmlns:ds="http://schemas.openxmlformats.org/officeDocument/2006/customXml" ds:itemID="{CB83576F-8FD9-46DA-B483-311777B4C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D6CDB-8942-4D02-A065-307F02D994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EE4285-99A8-43D6-BC22-B33D239F2CC6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811</Words>
  <Application>Microsoft Office PowerPoint</Application>
  <PresentationFormat>Custom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Mercer</dc:creator>
  <cp:lastModifiedBy>Susan Rose</cp:lastModifiedBy>
  <cp:revision>4</cp:revision>
  <dcterms:modified xsi:type="dcterms:W3CDTF">2024-10-10T17:48:19Z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